
<file path=[Content_Types].xml><?xml version="1.0" encoding="utf-8"?>
<Types xmlns="http://schemas.openxmlformats.org/package/2006/content-types">
  <Default Extension="doc" ContentType="application/msword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"/>
  </p:notesMasterIdLst>
  <p:sldIdLst>
    <p:sldId id="264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2"/>
    <p:restoredTop sz="96327"/>
  </p:normalViewPr>
  <p:slideViewPr>
    <p:cSldViewPr snapToGrid="0">
      <p:cViewPr varScale="1">
        <p:scale>
          <a:sx n="78" d="100"/>
          <a:sy n="78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B8927-DA17-4C76-AD0F-562B3E4A29D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93098-1835-4627-A1F9-B96948C80D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1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4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514C6-7E3E-8443-83D5-7FDCF08B113F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petct@alleviaradiology.co.nz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icpf.pf/wp-content/uploads/2025/07/Formulaire-de-demande-de-TEP-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icpf.pf/patient-evasan/" TargetMode="External"/><Relationship Id="rId4" Type="http://schemas.openxmlformats.org/officeDocument/2006/relationships/hyperlink" Target="mailto:evasan@cht.pf" TargetMode="External"/><Relationship Id="rId9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7.x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3BE9D-A4E2-441A-BD88-70E345450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8AE2A8A-31B6-A340-848E-EB58CEA8022E}"/>
              </a:ext>
            </a:extLst>
          </p:cNvPr>
          <p:cNvSpPr/>
          <p:nvPr/>
        </p:nvSpPr>
        <p:spPr>
          <a:xfrm>
            <a:off x="717945" y="1072722"/>
            <a:ext cx="3203250" cy="1417794"/>
          </a:xfrm>
          <a:prstGeom prst="roundRect">
            <a:avLst/>
          </a:prstGeom>
          <a:solidFill>
            <a:srgbClr val="EFF9EB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accent3">
                    <a:lumMod val="75000"/>
                  </a:schemeClr>
                </a:solidFill>
              </a:rPr>
              <a:t>Cs avec le patient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200" dirty="0">
                <a:solidFill>
                  <a:schemeClr val="tx1"/>
                </a:solidFill>
              </a:rPr>
              <a:t>Accord patient	</a:t>
            </a:r>
          </a:p>
          <a:p>
            <a:r>
              <a:rPr lang="fr-FR" sz="1200" dirty="0">
                <a:solidFill>
                  <a:schemeClr val="tx1"/>
                </a:solidFill>
              </a:rPr>
              <a:t>		</a:t>
            </a:r>
            <a:r>
              <a:rPr lang="fr-FR" sz="1400" b="1" dirty="0">
                <a:solidFill>
                  <a:schemeClr val="tx1"/>
                </a:solidFill>
              </a:rPr>
              <a:t>↓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fr-FR" sz="1200" b="1" dirty="0">
                <a:solidFill>
                  <a:schemeClr val="accent5"/>
                </a:solidFill>
              </a:rPr>
              <a:t>Passeport</a:t>
            </a:r>
            <a:r>
              <a:rPr lang="fr-FR" sz="1200" dirty="0">
                <a:solidFill>
                  <a:schemeClr val="tx1"/>
                </a:solidFill>
              </a:rPr>
              <a:t> valide &gt; 3 mois</a:t>
            </a:r>
          </a:p>
          <a:p>
            <a:pPr lvl="2"/>
            <a:r>
              <a:rPr lang="fr-FR" sz="1400" b="1" dirty="0">
                <a:solidFill>
                  <a:schemeClr val="tx1"/>
                </a:solidFill>
              </a:rPr>
              <a:t>↓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>
                <a:solidFill>
                  <a:srgbClr val="C00000"/>
                </a:solidFill>
              </a:rPr>
              <a:t>nécessité d’un VISA médical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AE63182F-B1DA-C8A3-9C68-112703412DC9}"/>
              </a:ext>
            </a:extLst>
          </p:cNvPr>
          <p:cNvSpPr/>
          <p:nvPr/>
        </p:nvSpPr>
        <p:spPr>
          <a:xfrm>
            <a:off x="717946" y="3403015"/>
            <a:ext cx="3203249" cy="2137663"/>
          </a:xfrm>
          <a:prstGeom prst="roundRect">
            <a:avLst/>
          </a:prstGeom>
          <a:solidFill>
            <a:srgbClr val="EFF9EB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accent3">
                    <a:lumMod val="75000"/>
                  </a:schemeClr>
                </a:solidFill>
              </a:rPr>
              <a:t>Demande des RDV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200" dirty="0">
                <a:solidFill>
                  <a:schemeClr val="tx1"/>
                </a:solidFill>
              </a:rPr>
              <a:t>Remplir la demande </a:t>
            </a:r>
            <a:r>
              <a:rPr lang="fr-FR" sz="1200" dirty="0">
                <a:solidFill>
                  <a:schemeClr val="tx1"/>
                </a:solidFill>
                <a:hlinkClick r:id="rId2"/>
              </a:rPr>
              <a:t>ici</a:t>
            </a:r>
            <a:endParaRPr lang="fr-FR" sz="12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200" b="1" dirty="0">
                <a:solidFill>
                  <a:schemeClr val="tx1"/>
                </a:solidFill>
              </a:rPr>
              <a:t>À adresser par email à </a:t>
            </a:r>
            <a:r>
              <a:rPr lang="fr-FR" sz="1400" b="1" dirty="0">
                <a:hlinkClick r:id="rId3"/>
              </a:rPr>
              <a:t>petct@alleviaradiology.co.nz</a:t>
            </a:r>
            <a:endParaRPr lang="fr-FR" sz="1400" b="1" dirty="0"/>
          </a:p>
          <a:p>
            <a:pPr marL="342900" indent="-342900">
              <a:buFont typeface="+mj-lt"/>
              <a:buAutoNum type="arabicPeriod"/>
            </a:pPr>
            <a:r>
              <a:rPr lang="fr-FR" sz="1400" b="1" dirty="0">
                <a:solidFill>
                  <a:schemeClr val="tx1"/>
                </a:solidFill>
              </a:rPr>
              <a:t>Joindre BILAN BIO &lt; 3 mois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200" b="1" dirty="0">
                <a:solidFill>
                  <a:schemeClr val="tx1"/>
                </a:solidFill>
              </a:rPr>
              <a:t>En CC </a:t>
            </a:r>
            <a:r>
              <a:rPr lang="fr-FR" sz="1200" dirty="0">
                <a:solidFill>
                  <a:schemeClr val="tx1"/>
                </a:solidFill>
                <a:hlinkClick r:id="rId4"/>
              </a:rPr>
              <a:t>evasan@cht.pf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>
                <a:solidFill>
                  <a:schemeClr val="tx1"/>
                </a:solidFill>
              </a:rPr>
              <a:t>+++</a:t>
            </a:r>
            <a:endParaRPr lang="fr-FR" sz="1400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200" dirty="0">
                <a:solidFill>
                  <a:schemeClr val="tx1"/>
                </a:solidFill>
              </a:rPr>
              <a:t>en respectant les délais minimums d’obtention de </a:t>
            </a:r>
            <a:r>
              <a:rPr lang="fr-FR" sz="1200" b="1" dirty="0">
                <a:solidFill>
                  <a:srgbClr val="C00000"/>
                </a:solidFill>
              </a:rPr>
              <a:t>VISA</a:t>
            </a:r>
            <a:r>
              <a:rPr lang="fr-FR" sz="1200" b="1" dirty="0">
                <a:solidFill>
                  <a:schemeClr val="accent5"/>
                </a:solidFill>
              </a:rPr>
              <a:t> </a:t>
            </a:r>
            <a:r>
              <a:rPr lang="fr-FR" sz="1200" b="1" dirty="0">
                <a:solidFill>
                  <a:schemeClr val="tx1"/>
                </a:solidFill>
              </a:rPr>
              <a:t>(</a:t>
            </a:r>
            <a:r>
              <a:rPr lang="fr-FR" sz="1200" dirty="0">
                <a:solidFill>
                  <a:schemeClr val="tx1"/>
                </a:solidFill>
              </a:rPr>
              <a:t>et passeport si requis)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9ECEBB6-9312-9FBD-DB27-3884A99872CD}"/>
              </a:ext>
            </a:extLst>
          </p:cNvPr>
          <p:cNvSpPr/>
          <p:nvPr/>
        </p:nvSpPr>
        <p:spPr>
          <a:xfrm>
            <a:off x="3502832" y="1772064"/>
            <a:ext cx="3044924" cy="2154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b="1" dirty="0">
                <a:solidFill>
                  <a:schemeClr val="accent5"/>
                </a:solidFill>
              </a:rPr>
              <a:t>Délais d’obtention Passeport: 4</a:t>
            </a:r>
            <a:r>
              <a:rPr lang="fr-FR" sz="1100" dirty="0">
                <a:solidFill>
                  <a:schemeClr val="accent5"/>
                </a:solidFill>
              </a:rPr>
              <a:t> semaines</a:t>
            </a:r>
          </a:p>
          <a:p>
            <a:pPr algn="ctr"/>
            <a:endParaRPr lang="fr-FR" sz="1100" b="1" dirty="0">
              <a:solidFill>
                <a:schemeClr val="accent5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B03D32B-3DE5-2929-D4E7-8440A3ADB225}"/>
              </a:ext>
            </a:extLst>
          </p:cNvPr>
          <p:cNvSpPr txBox="1"/>
          <p:nvPr/>
        </p:nvSpPr>
        <p:spPr>
          <a:xfrm>
            <a:off x="111488" y="1561414"/>
            <a:ext cx="30809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CDC0CB6-204C-D413-0CCD-A11A263C7D5A}"/>
              </a:ext>
            </a:extLst>
          </p:cNvPr>
          <p:cNvSpPr txBox="1"/>
          <p:nvPr/>
        </p:nvSpPr>
        <p:spPr>
          <a:xfrm>
            <a:off x="173783" y="4008154"/>
            <a:ext cx="30809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0BDFF76-241F-CCEC-D0F4-7B1DA6A9A0E7}"/>
              </a:ext>
            </a:extLst>
          </p:cNvPr>
          <p:cNvSpPr/>
          <p:nvPr/>
        </p:nvSpPr>
        <p:spPr>
          <a:xfrm>
            <a:off x="717945" y="5952331"/>
            <a:ext cx="3203249" cy="1363658"/>
          </a:xfrm>
          <a:prstGeom prst="roundRect">
            <a:avLst/>
          </a:prstGeom>
          <a:solidFill>
            <a:srgbClr val="EFF9EB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accent3">
                    <a:lumMod val="75000"/>
                  </a:schemeClr>
                </a:solidFill>
              </a:rPr>
              <a:t>constitution du dossier médical EVASAN 3 feuillets</a:t>
            </a:r>
            <a:endParaRPr lang="fr-FR" sz="1400" b="1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>
                <a:solidFill>
                  <a:schemeClr val="tx1"/>
                </a:solidFill>
              </a:rPr>
              <a:t> A adresser à                           </a:t>
            </a:r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B660E58-B8B9-48C6-412C-5E460F1B1296}"/>
              </a:ext>
            </a:extLst>
          </p:cNvPr>
          <p:cNvSpPr/>
          <p:nvPr/>
        </p:nvSpPr>
        <p:spPr>
          <a:xfrm>
            <a:off x="729512" y="7530342"/>
            <a:ext cx="3191682" cy="938078"/>
          </a:xfrm>
          <a:prstGeom prst="roundRect">
            <a:avLst/>
          </a:prstGeom>
          <a:solidFill>
            <a:srgbClr val="EFF9EB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>
                <a:solidFill>
                  <a:schemeClr val="accent3"/>
                </a:solidFill>
              </a:rPr>
              <a:t>Adresser le patient </a:t>
            </a:r>
          </a:p>
          <a:p>
            <a:r>
              <a:rPr lang="fr-FR" sz="1200" b="1" dirty="0">
                <a:solidFill>
                  <a:schemeClr val="accent3"/>
                </a:solidFill>
              </a:rPr>
              <a:t>Guichet au 2</a:t>
            </a:r>
            <a:r>
              <a:rPr lang="fr-FR" sz="1200" b="1" baseline="30000" dirty="0">
                <a:solidFill>
                  <a:schemeClr val="accent3"/>
                </a:solidFill>
              </a:rPr>
              <a:t>er</a:t>
            </a:r>
            <a:r>
              <a:rPr lang="fr-FR" sz="1200" b="1" dirty="0">
                <a:solidFill>
                  <a:schemeClr val="accent3"/>
                </a:solidFill>
              </a:rPr>
              <a:t> étage c/mont à coté du Centre transfusion sanguine</a:t>
            </a:r>
          </a:p>
          <a:p>
            <a:r>
              <a:rPr lang="fr-FR" sz="1200" b="1" dirty="0">
                <a:solidFill>
                  <a:schemeClr val="accent3"/>
                </a:solidFill>
              </a:rPr>
              <a:t>08h-14h</a:t>
            </a:r>
          </a:p>
          <a:p>
            <a:endParaRPr lang="fr-FR" sz="1200" b="1" dirty="0">
              <a:solidFill>
                <a:schemeClr val="accent3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53E8E44-D533-1D8C-6E8E-B135F11486F0}"/>
              </a:ext>
            </a:extLst>
          </p:cNvPr>
          <p:cNvSpPr txBox="1"/>
          <p:nvPr/>
        </p:nvSpPr>
        <p:spPr>
          <a:xfrm>
            <a:off x="164997" y="6502950"/>
            <a:ext cx="30809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D4880-A74F-C61E-091A-17699F49BA3B}"/>
              </a:ext>
            </a:extLst>
          </p:cNvPr>
          <p:cNvSpPr txBox="1"/>
          <p:nvPr/>
        </p:nvSpPr>
        <p:spPr>
          <a:xfrm>
            <a:off x="4078261" y="3505511"/>
            <a:ext cx="2343070" cy="11695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00000"/>
                </a:solidFill>
              </a:rPr>
              <a:t>TENIR COMPTE DES DELAIS d’obtention du VISA +/- passeport pour fixer la date de RDV.</a:t>
            </a:r>
          </a:p>
          <a:p>
            <a:pPr algn="ctr"/>
            <a:r>
              <a:rPr lang="fr-FR" sz="1400" b="1" u="sng" dirty="0">
                <a:solidFill>
                  <a:srgbClr val="C00000"/>
                </a:solidFill>
              </a:rPr>
              <a:t>Minimum 3 SEMAINES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DF432214-2F76-5963-9683-D07646EB4D2F}"/>
              </a:ext>
            </a:extLst>
          </p:cNvPr>
          <p:cNvGrpSpPr/>
          <p:nvPr/>
        </p:nvGrpSpPr>
        <p:grpSpPr>
          <a:xfrm>
            <a:off x="619073" y="2645594"/>
            <a:ext cx="2975743" cy="523220"/>
            <a:chOff x="811259" y="2782736"/>
            <a:chExt cx="2975743" cy="523220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A79BAB32-30DC-953B-8994-E4CD7A74CAD7}"/>
                </a:ext>
              </a:extLst>
            </p:cNvPr>
            <p:cNvSpPr txBox="1"/>
            <p:nvPr/>
          </p:nvSpPr>
          <p:spPr>
            <a:xfrm>
              <a:off x="2182437" y="2782736"/>
              <a:ext cx="1604565" cy="523220"/>
            </a:xfrm>
            <a:prstGeom prst="rect">
              <a:avLst/>
            </a:prstGeom>
            <a:solidFill>
              <a:srgbClr val="2D8BC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DDD461"/>
                  </a:solidFill>
                </a:rPr>
                <a:t>est là pour vous accompagner</a:t>
              </a:r>
            </a:p>
          </p:txBody>
        </p:sp>
        <p:pic>
          <p:nvPicPr>
            <p:cNvPr id="25" name="Image 24">
              <a:hlinkClick r:id="rId5"/>
              <a:extLst>
                <a:ext uri="{FF2B5EF4-FFF2-40B4-BE49-F238E27FC236}">
                  <a16:creationId xmlns:a16="http://schemas.microsoft.com/office/drawing/2014/main" id="{D3FF4AAF-419F-7F29-876A-02425D382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1259" y="2782736"/>
              <a:ext cx="1401481" cy="523220"/>
            </a:xfrm>
            <a:prstGeom prst="rect">
              <a:avLst/>
            </a:prstGeom>
          </p:spPr>
        </p:pic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6F9EA109-36DE-A2D7-8845-32C0868B305A}"/>
              </a:ext>
            </a:extLst>
          </p:cNvPr>
          <p:cNvSpPr txBox="1"/>
          <p:nvPr/>
        </p:nvSpPr>
        <p:spPr>
          <a:xfrm>
            <a:off x="2137236" y="543462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accent6"/>
                </a:solidFill>
              </a:rPr>
              <a:t>+</a:t>
            </a:r>
          </a:p>
        </p:txBody>
      </p:sp>
      <p:pic>
        <p:nvPicPr>
          <p:cNvPr id="36" name="Image 35">
            <a:hlinkClick r:id="rId5"/>
            <a:extLst>
              <a:ext uri="{FF2B5EF4-FFF2-40B4-BE49-F238E27FC236}">
                <a16:creationId xmlns:a16="http://schemas.microsoft.com/office/drawing/2014/main" id="{D95EBBE7-4EA6-EF58-D669-E80B89BF35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332" y="6825898"/>
            <a:ext cx="1111186" cy="414843"/>
          </a:xfrm>
          <a:prstGeom prst="rect">
            <a:avLst/>
          </a:prstGeom>
        </p:spPr>
      </p:pic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75E201CE-00F8-3BE0-5283-50AF877E6140}"/>
              </a:ext>
            </a:extLst>
          </p:cNvPr>
          <p:cNvSpPr/>
          <p:nvPr/>
        </p:nvSpPr>
        <p:spPr>
          <a:xfrm>
            <a:off x="3367127" y="7999381"/>
            <a:ext cx="3054204" cy="1169552"/>
          </a:xfrm>
          <a:prstGeom prst="roundRect">
            <a:avLst/>
          </a:prstGeom>
          <a:solidFill>
            <a:srgbClr val="409ACE"/>
          </a:solidFill>
          <a:ln w="28575">
            <a:solidFill>
              <a:schemeClr val="accent2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rgbClr val="F3F0C6"/>
                </a:solidFill>
              </a:rPr>
              <a:t>CAP EVASAN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3F0C6"/>
                </a:solidFill>
              </a:rPr>
              <a:t>ENTRETIEN AVEC LE PATIENT</a:t>
            </a:r>
            <a:endParaRPr lang="fr-FR" sz="1400" b="1" dirty="0">
              <a:solidFill>
                <a:srgbClr val="F3F0C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3F0C6"/>
                </a:solidFill>
              </a:rPr>
              <a:t>SUIVI DE AVANCEMENT DU DOSSIER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3F0C6"/>
                </a:solidFill>
              </a:rPr>
              <a:t>CONTINUITE DES SOINS AU RETOUR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A2B7B03-2E4A-4E66-3EE2-B08B15A8091A}"/>
              </a:ext>
            </a:extLst>
          </p:cNvPr>
          <p:cNvSpPr txBox="1"/>
          <p:nvPr/>
        </p:nvSpPr>
        <p:spPr>
          <a:xfrm>
            <a:off x="717946" y="287120"/>
            <a:ext cx="5422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EVASAN </a:t>
            </a:r>
          </a:p>
          <a:p>
            <a:pPr algn="ctr"/>
            <a:r>
              <a:rPr lang="fr-FR" b="1" dirty="0">
                <a:solidFill>
                  <a:schemeClr val="accent1"/>
                </a:solidFill>
              </a:rPr>
              <a:t>TEP en Nouvelle Zélande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62773B-4D89-5DC4-4ADA-2F8FBB3B8799}"/>
              </a:ext>
            </a:extLst>
          </p:cNvPr>
          <p:cNvSpPr txBox="1"/>
          <p:nvPr/>
        </p:nvSpPr>
        <p:spPr>
          <a:xfrm>
            <a:off x="565951" y="41472"/>
            <a:ext cx="2473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75000"/>
                  </a:schemeClr>
                </a:solidFill>
              </a:rPr>
              <a:t>FICHE INFORMATION PROFESSIONNELS DE SANTE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AF3823A-9DBC-54EA-6CF2-239D608E18D0}"/>
              </a:ext>
            </a:extLst>
          </p:cNvPr>
          <p:cNvSpPr txBox="1"/>
          <p:nvPr/>
        </p:nvSpPr>
        <p:spPr>
          <a:xfrm>
            <a:off x="6105379" y="59955"/>
            <a:ext cx="6319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75000"/>
                  </a:schemeClr>
                </a:solidFill>
              </a:rPr>
              <a:t>Aout 2025</a:t>
            </a:r>
          </a:p>
        </p:txBody>
      </p:sp>
      <p:pic>
        <p:nvPicPr>
          <p:cNvPr id="41" name="Image 40" descr="Une image contenant texte, Police, capture d’écran, logo&#10;&#10;Le contenu généré par l’IA peut être incorrect.">
            <a:extLst>
              <a:ext uri="{FF2B5EF4-FFF2-40B4-BE49-F238E27FC236}">
                <a16:creationId xmlns:a16="http://schemas.microsoft.com/office/drawing/2014/main" id="{2D272C32-A12D-FF43-482E-FF5A4C254D1D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70000"/>
          </a:blip>
          <a:stretch>
            <a:fillRect/>
          </a:stretch>
        </p:blipFill>
        <p:spPr>
          <a:xfrm>
            <a:off x="72140" y="14875"/>
            <a:ext cx="493812" cy="282729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683B69BD-0823-99F3-E136-FDEFEB8C2495}"/>
              </a:ext>
            </a:extLst>
          </p:cNvPr>
          <p:cNvSpPr txBox="1"/>
          <p:nvPr/>
        </p:nvSpPr>
        <p:spPr>
          <a:xfrm>
            <a:off x="164997" y="7803702"/>
            <a:ext cx="30809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BB13F6D-5F4B-34DA-4244-8795546FF2EE}"/>
              </a:ext>
            </a:extLst>
          </p:cNvPr>
          <p:cNvSpPr/>
          <p:nvPr/>
        </p:nvSpPr>
        <p:spPr>
          <a:xfrm>
            <a:off x="3502833" y="2080681"/>
            <a:ext cx="3044924" cy="5073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b="1" dirty="0">
                <a:solidFill>
                  <a:srgbClr val="C00000"/>
                </a:solidFill>
              </a:rPr>
              <a:t>OBLIGATOIRE </a:t>
            </a:r>
          </a:p>
          <a:p>
            <a:pPr algn="ctr"/>
            <a:r>
              <a:rPr lang="fr-FR" sz="1100" b="1" dirty="0">
                <a:solidFill>
                  <a:srgbClr val="C00000"/>
                </a:solidFill>
              </a:rPr>
              <a:t>Délais d’obtention VISA: !! </a:t>
            </a:r>
            <a:r>
              <a:rPr lang="fr-FR" sz="1400" b="1" dirty="0">
                <a:solidFill>
                  <a:srgbClr val="C00000"/>
                </a:solidFill>
              </a:rPr>
              <a:t>3 !! semaines</a:t>
            </a:r>
          </a:p>
          <a:p>
            <a:pPr algn="ctr"/>
            <a:endParaRPr lang="fr-FR" sz="1100" b="1" dirty="0">
              <a:solidFill>
                <a:srgbClr val="C00000"/>
              </a:solidFill>
            </a:endParaRPr>
          </a:p>
        </p:txBody>
      </p:sp>
      <p:pic>
        <p:nvPicPr>
          <p:cNvPr id="14" name="Graphique 13" descr="Avertissement avec un remplissage uni">
            <a:extLst>
              <a:ext uri="{FF2B5EF4-FFF2-40B4-BE49-F238E27FC236}">
                <a16:creationId xmlns:a16="http://schemas.microsoft.com/office/drawing/2014/main" id="{17B48198-037D-61F5-83D6-F706647FAE7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13482" y="3361366"/>
            <a:ext cx="534853" cy="53485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41FA4B2-2107-4FE8-D4FA-2F39CF6C283B}"/>
              </a:ext>
            </a:extLst>
          </p:cNvPr>
          <p:cNvSpPr txBox="1"/>
          <p:nvPr/>
        </p:nvSpPr>
        <p:spPr>
          <a:xfrm>
            <a:off x="148937" y="9286665"/>
            <a:ext cx="30809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E50EB2A2-D526-377F-00B7-216E8C2991C2}"/>
              </a:ext>
            </a:extLst>
          </p:cNvPr>
          <p:cNvSpPr/>
          <p:nvPr/>
        </p:nvSpPr>
        <p:spPr>
          <a:xfrm>
            <a:off x="668337" y="9265267"/>
            <a:ext cx="5720420" cy="412128"/>
          </a:xfrm>
          <a:prstGeom prst="roundRect">
            <a:avLst/>
          </a:prstGeom>
          <a:solidFill>
            <a:srgbClr val="EFF9EB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>
                <a:solidFill>
                  <a:schemeClr val="accent3"/>
                </a:solidFill>
              </a:rPr>
              <a:t>Résultats reçus par Email si noté dans la demande et consultable sur le site 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F9FBE64-FC9E-055A-E5D6-C4961A5AF519}"/>
              </a:ext>
            </a:extLst>
          </p:cNvPr>
          <p:cNvSpPr/>
          <p:nvPr/>
        </p:nvSpPr>
        <p:spPr>
          <a:xfrm>
            <a:off x="4078261" y="4870035"/>
            <a:ext cx="2310497" cy="50521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Si TEP scan urgent = EVASAN en FRANCE</a:t>
            </a:r>
            <a:endParaRPr lang="fr-FR" sz="1600" b="1" dirty="0">
              <a:solidFill>
                <a:srgbClr val="C00000"/>
              </a:solidFill>
            </a:endParaRPr>
          </a:p>
          <a:p>
            <a:pPr algn="ctr"/>
            <a:endParaRPr lang="fr-FR" sz="1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4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EF765961-CC65-4574-72D6-A37BE9E62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204432"/>
              </p:ext>
            </p:extLst>
          </p:nvPr>
        </p:nvGraphicFramePr>
        <p:xfrm>
          <a:off x="1224534" y="340111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525" progId="Word.Document.8">
                  <p:embed/>
                </p:oleObj>
              </mc:Choice>
              <mc:Fallback>
                <p:oleObj name="Document" showAsIcon="1" r:id="rId2" imgW="914400" imgH="77152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24534" y="340111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AACCF29-6111-CDB9-C8BD-4D1446E66C83}"/>
              </a:ext>
            </a:extLst>
          </p:cNvPr>
          <p:cNvSpPr txBox="1"/>
          <p:nvPr/>
        </p:nvSpPr>
        <p:spPr>
          <a:xfrm>
            <a:off x="1348250" y="4618009"/>
            <a:ext cx="4861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Double cliquer sur l’icône Word pour accéder au document</a:t>
            </a:r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FF1DBF1F-DD0B-57E7-49B1-2048BF6F0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104"/>
              </p:ext>
            </p:extLst>
          </p:nvPr>
        </p:nvGraphicFramePr>
        <p:xfrm>
          <a:off x="3367889" y="340110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4" imgW="914400" imgH="771525" progId="Word.Document.12">
                  <p:embed/>
                </p:oleObj>
              </mc:Choice>
              <mc:Fallback>
                <p:oleObj name="Document" showAsIcon="1" r:id="rId4" imgW="914400" imgH="771525" progId="Word.Document.12">
                  <p:embed/>
                  <p:pic>
                    <p:nvPicPr>
                      <p:cNvPr id="2" name="Objet 1">
                        <a:extLst>
                          <a:ext uri="{FF2B5EF4-FFF2-40B4-BE49-F238E27FC236}">
                            <a16:creationId xmlns:a16="http://schemas.microsoft.com/office/drawing/2014/main" id="{FF1DBF1F-DD0B-57E7-49B1-2048BF6F0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7889" y="340110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31D43EAC-276F-855C-B623-A4DF99ECA5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35025"/>
              </p:ext>
            </p:extLst>
          </p:nvPr>
        </p:nvGraphicFramePr>
        <p:xfrm>
          <a:off x="5295566" y="340110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6" imgW="914400" imgH="771525" progId="Word.Document.12">
                  <p:embed/>
                </p:oleObj>
              </mc:Choice>
              <mc:Fallback>
                <p:oleObj name="Document" showAsIcon="1" r:id="rId6" imgW="914400" imgH="771525" progId="Word.Document.12">
                  <p:embed/>
                  <p:pic>
                    <p:nvPicPr>
                      <p:cNvPr id="2" name="Objet 1">
                        <a:extLst>
                          <a:ext uri="{FF2B5EF4-FFF2-40B4-BE49-F238E27FC236}">
                            <a16:creationId xmlns:a16="http://schemas.microsoft.com/office/drawing/2014/main" id="{31D43EAC-276F-855C-B623-A4DF99ECA5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95566" y="340110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05C2889-6084-66B8-39D9-4C0510EB9EEA}"/>
              </a:ext>
            </a:extLst>
          </p:cNvPr>
          <p:cNvSpPr txBox="1"/>
          <p:nvPr/>
        </p:nvSpPr>
        <p:spPr>
          <a:xfrm>
            <a:off x="1455342" y="2057400"/>
            <a:ext cx="3752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DOSSIER CPS PRE-REMPLI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30A6918-A69E-9AD4-B112-8DF7EA04AF7A}"/>
              </a:ext>
            </a:extLst>
          </p:cNvPr>
          <p:cNvSpPr txBox="1"/>
          <p:nvPr/>
        </p:nvSpPr>
        <p:spPr>
          <a:xfrm>
            <a:off x="830440" y="2610496"/>
            <a:ext cx="1702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fr-FR" sz="1400" dirty="0"/>
              <a:t>Confirmation d’admission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9DB8F6C-70E6-EA5A-3B46-FCA67CF461CD}"/>
              </a:ext>
            </a:extLst>
          </p:cNvPr>
          <p:cNvSpPr txBox="1"/>
          <p:nvPr/>
        </p:nvSpPr>
        <p:spPr>
          <a:xfrm>
            <a:off x="5082383" y="2610496"/>
            <a:ext cx="1340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fr-FR" sz="1400"/>
              <a:t>Certificat médical</a:t>
            </a:r>
            <a:endParaRPr lang="fr-FR" sz="1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564E37B-FA37-EEAD-742B-32E74FC12B2E}"/>
              </a:ext>
            </a:extLst>
          </p:cNvPr>
          <p:cNvSpPr txBox="1"/>
          <p:nvPr/>
        </p:nvSpPr>
        <p:spPr>
          <a:xfrm>
            <a:off x="3062661" y="2610496"/>
            <a:ext cx="135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fr-FR" sz="1400" dirty="0"/>
              <a:t>Demande d’évasan</a:t>
            </a:r>
          </a:p>
        </p:txBody>
      </p:sp>
    </p:spTree>
    <p:extLst>
      <p:ext uri="{BB962C8B-B14F-4D97-AF65-F5344CB8AC3E}">
        <p14:creationId xmlns:p14="http://schemas.microsoft.com/office/powerpoint/2010/main" val="3093137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1771</TotalTime>
  <Words>209</Words>
  <Application>Microsoft Office PowerPoint</Application>
  <PresentationFormat>Format A4 (210 x 297 mm)</PresentationFormat>
  <Paragraphs>45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Document Microsoft Word 97 - 2003</vt:lpstr>
      <vt:lpstr>Document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francois moulin</dc:creator>
  <cp:lastModifiedBy>Marion RAMON</cp:lastModifiedBy>
  <cp:revision>43</cp:revision>
  <dcterms:created xsi:type="dcterms:W3CDTF">2024-06-10T20:11:10Z</dcterms:created>
  <dcterms:modified xsi:type="dcterms:W3CDTF">2025-08-21T17:40:14Z</dcterms:modified>
</cp:coreProperties>
</file>